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357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15" r:id="rId29"/>
    <p:sldId id="355" r:id="rId30"/>
    <p:sldId id="356" r:id="rId31"/>
    <p:sldId id="29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27/10/2020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12: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“Model Jaringan (</a:t>
            </a:r>
            <a:r>
              <a:rPr lang="en-US" sz="3600" dirty="0" err="1">
                <a:solidFill>
                  <a:srgbClr val="FF0000"/>
                </a:solidFill>
              </a:rPr>
              <a:t>Lanjutan</a:t>
            </a:r>
            <a:r>
              <a:rPr lang="id-ID" sz="3600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</a:rPr>
              <a:t> – File </a:t>
            </a:r>
            <a:r>
              <a:rPr lang="en-US" sz="3600" dirty="0" err="1">
                <a:solidFill>
                  <a:srgbClr val="FF0000"/>
                </a:solidFill>
              </a:rPr>
              <a:t>ke</a:t>
            </a:r>
            <a:r>
              <a:rPr lang="en-US" sz="3600">
                <a:solidFill>
                  <a:srgbClr val="FF0000"/>
                </a:solidFill>
              </a:rPr>
              <a:t> 2</a:t>
            </a:r>
            <a:r>
              <a:rPr lang="id-ID" sz="3600">
                <a:solidFill>
                  <a:srgbClr val="FF0000"/>
                </a:solidFill>
              </a:rPr>
              <a:t>”</a:t>
            </a:r>
            <a:endParaRPr lang="id-ID" sz="36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314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8.4 Manajemen Proyek</a:t>
            </a:r>
            <a:br>
              <a:rPr lang="id-ID" dirty="0"/>
            </a:br>
            <a:r>
              <a:rPr lang="id-ID" dirty="0"/>
              <a:t>8.4.1 Proyek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  <a:p>
            <a:r>
              <a:rPr lang="id-ID" dirty="0"/>
              <a:t>Proyek adalah sembarang pekerjaan yang memiliki awal dan akhir, terdiri dari beberapa pekerjaan/aktivitas yang harus dilaksanakan dengan urutan tertentu.</a:t>
            </a:r>
          </a:p>
          <a:p>
            <a:endParaRPr lang="id-ID" dirty="0"/>
          </a:p>
          <a:p>
            <a:r>
              <a:rPr lang="id-ID" dirty="0"/>
              <a:t>Tiap-tiap pekerjaan membutuhkan sumber daya (biaya, tenaga, waktu) yang berbeda-beda.</a:t>
            </a:r>
          </a:p>
        </p:txBody>
      </p:sp>
    </p:spTree>
    <p:extLst>
      <p:ext uri="{BB962C8B-B14F-4D97-AF65-F5344CB8AC3E}">
        <p14:creationId xmlns:p14="http://schemas.microsoft.com/office/powerpoint/2010/main" val="272760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2514"/>
            <a:ext cx="7178642" cy="42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5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34" y="2271485"/>
            <a:ext cx="8302818" cy="2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7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0" y="1589313"/>
            <a:ext cx="8874322" cy="3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8.4.2 Pembuatan Jaringan Proyek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Proyek dapat dinyatakan dalam suatu graf berarah yang disebut jaringan proyek.</a:t>
            </a:r>
          </a:p>
          <a:p>
            <a:endParaRPr lang="id-ID" dirty="0"/>
          </a:p>
          <a:p>
            <a:r>
              <a:rPr lang="id-ID" dirty="0"/>
              <a:t>Titik menyatakan kejadian selesainya suatu aktivitas dan dimulainya aktivitas yang lain.</a:t>
            </a:r>
          </a:p>
          <a:p>
            <a:endParaRPr lang="id-ID" dirty="0"/>
          </a:p>
          <a:p>
            <a:r>
              <a:rPr lang="id-ID" dirty="0"/>
              <a:t>Garis dalam graf berarah menyatakan pekerjaan-pekerjaan yang harus dilakukan.</a:t>
            </a:r>
          </a:p>
          <a:p>
            <a:endParaRPr lang="id-ID" dirty="0"/>
          </a:p>
          <a:p>
            <a:r>
              <a:rPr lang="id-ID" dirty="0"/>
              <a:t>Label garis menunjukkan lama waktu penyelesaian pekerjaan.</a:t>
            </a:r>
          </a:p>
        </p:txBody>
      </p:sp>
    </p:spTree>
    <p:extLst>
      <p:ext uri="{BB962C8B-B14F-4D97-AF65-F5344CB8AC3E}">
        <p14:creationId xmlns:p14="http://schemas.microsoft.com/office/powerpoint/2010/main" val="207829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47370"/>
            <a:ext cx="8417322" cy="45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2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1721615"/>
            <a:ext cx="7986456" cy="4229242"/>
            <a:chOff x="4799799" y="3223259"/>
            <a:chExt cx="4233681" cy="22419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4313" y="3223259"/>
              <a:ext cx="2563373" cy="4114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799" y="3669937"/>
              <a:ext cx="4233681" cy="1795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847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33" y="1371599"/>
            <a:ext cx="5910704" cy="41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5" y="355600"/>
            <a:ext cx="8385470" cy="60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0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22" y="878113"/>
            <a:ext cx="8787326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8.3.3 Jalur Terpendek pada Graf Berarah Tanpa Sirkuit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  <a:p>
            <a:endParaRPr lang="id-ID" dirty="0"/>
          </a:p>
          <a:p>
            <a:r>
              <a:rPr lang="id-ID" dirty="0"/>
              <a:t>Apabila grafnya berarah dan tidak memuat sirkuit maka graf tersebut dapat “diurutkan” secara topologi sebagai { v</a:t>
            </a:r>
            <a:r>
              <a:rPr lang="id-ID" baseline="-25000" dirty="0"/>
              <a:t>1</a:t>
            </a:r>
            <a:r>
              <a:rPr lang="id-ID" dirty="0"/>
              <a:t>, v</a:t>
            </a:r>
            <a:r>
              <a:rPr lang="id-ID" baseline="-25000" dirty="0"/>
              <a:t>2</a:t>
            </a:r>
            <a:r>
              <a:rPr lang="id-ID" dirty="0"/>
              <a:t>, ..., v</a:t>
            </a:r>
            <a:r>
              <a:rPr lang="id-ID" baseline="-25000" dirty="0"/>
              <a:t>n</a:t>
            </a:r>
            <a:r>
              <a:rPr lang="id-ID" dirty="0"/>
              <a:t> } sedemikian hingga semua garais berarahnya adalah dari titik v</a:t>
            </a:r>
            <a:r>
              <a:rPr lang="id-ID" baseline="-25000" dirty="0"/>
              <a:t>i</a:t>
            </a:r>
            <a:r>
              <a:rPr lang="id-ID" dirty="0"/>
              <a:t> ke v</a:t>
            </a:r>
            <a:r>
              <a:rPr lang="id-ID" baseline="-25000" dirty="0"/>
              <a:t>j</a:t>
            </a:r>
            <a:r>
              <a:rPr lang="id-ID" dirty="0"/>
              <a:t> dengan i &lt; j</a:t>
            </a:r>
          </a:p>
          <a:p>
            <a:endParaRPr lang="id-ID" dirty="0"/>
          </a:p>
          <a:p>
            <a:r>
              <a:rPr lang="id-ID" dirty="0"/>
              <a:t>Dengan pengurutan ini, maka pencarian jarak terpendeknya dari suatu titik ke semua titik lainnya akan lebih efisien.</a:t>
            </a:r>
          </a:p>
        </p:txBody>
      </p:sp>
    </p:spTree>
    <p:extLst>
      <p:ext uri="{BB962C8B-B14F-4D97-AF65-F5344CB8AC3E}">
        <p14:creationId xmlns:p14="http://schemas.microsoft.com/office/powerpoint/2010/main" val="3040064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" y="1974922"/>
            <a:ext cx="9173026" cy="30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05428"/>
            <a:ext cx="7814724" cy="42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41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2513"/>
            <a:ext cx="8682402" cy="449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0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92" y="602343"/>
            <a:ext cx="7924272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9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8.4.3 Metode Jalur Kritis (CPM)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Dalam jaringan proyek, ada beberapa aktivitas yang pelaksanaannya dapat di tunda, dan ada beberapa aktivitas lain yang penyelesaiaannya tidak dapat di tunda.</a:t>
            </a:r>
          </a:p>
          <a:p>
            <a:r>
              <a:rPr lang="id-ID" dirty="0"/>
              <a:t>Aktivitas yang tidak dapat ditunda pelaksanaannya disebut </a:t>
            </a:r>
            <a:r>
              <a:rPr lang="id-ID" b="1" dirty="0">
                <a:solidFill>
                  <a:srgbClr val="FF0000"/>
                </a:solidFill>
              </a:rPr>
              <a:t>aktivitas kritis</a:t>
            </a:r>
          </a:p>
          <a:p>
            <a:r>
              <a:rPr lang="id-ID" dirty="0"/>
              <a:t>Aktivitas yang dapat ditunda pelaksanaannya disebut </a:t>
            </a:r>
            <a:r>
              <a:rPr lang="id-ID" b="1" dirty="0">
                <a:solidFill>
                  <a:srgbClr val="FF0000"/>
                </a:solidFill>
              </a:rPr>
              <a:t>aktivitas tidak kritis</a:t>
            </a:r>
          </a:p>
          <a:p>
            <a:r>
              <a:rPr lang="id-ID" dirty="0"/>
              <a:t>Masalah yang harus diselesaikan dalam jaringan proyek adalah menentukan jalur kritis, yaitu urutan aktivitas kritis, beserta total waktu tercepat untuk menyelesaikan seluruh proyek.</a:t>
            </a:r>
          </a:p>
          <a:p>
            <a:r>
              <a:rPr lang="id-ID" dirty="0"/>
              <a:t>Salah satu metode yang sering dipakai untuk menentukan jalur kritis adalah </a:t>
            </a:r>
            <a:r>
              <a:rPr lang="id-ID" b="1" dirty="0">
                <a:solidFill>
                  <a:srgbClr val="FF0000"/>
                </a:solidFill>
              </a:rPr>
              <a:t>Metode Jalur Kritis ( </a:t>
            </a:r>
            <a:r>
              <a:rPr lang="id-ID" b="1" i="1" dirty="0">
                <a:solidFill>
                  <a:srgbClr val="FF0000"/>
                </a:solidFill>
              </a:rPr>
              <a:t>Critical Path Method = CPM</a:t>
            </a:r>
            <a:r>
              <a:rPr lang="id-ID" b="1" dirty="0">
                <a:solidFill>
                  <a:srgbClr val="FF0000"/>
                </a:solidFill>
              </a:rPr>
              <a:t> )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94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0" y="892628"/>
            <a:ext cx="8996980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7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4489" y="1157516"/>
            <a:ext cx="7785762" cy="4386942"/>
            <a:chOff x="3782055" y="3183635"/>
            <a:chExt cx="4406401" cy="24828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3543" y="3183635"/>
              <a:ext cx="4184913" cy="4907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055" y="3804120"/>
              <a:ext cx="4221489" cy="1862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90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8.24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15982"/>
          </a:xfrm>
        </p:spPr>
        <p:txBody>
          <a:bodyPr/>
          <a:lstStyle/>
          <a:p>
            <a:r>
              <a:rPr lang="id-ID" dirty="0"/>
              <a:t>Perhatikan Contoh 8.22</a:t>
            </a:r>
          </a:p>
          <a:p>
            <a:r>
              <a:rPr lang="id-ID" dirty="0"/>
              <a:t>Misalkan waktu (hari) yang dibutuhkan untuk tiap aktivitas tampak pada label graf Gambar dibawah ini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pPr>
              <a:buFont typeface="+mj-lt"/>
              <a:buAutoNum type="alphaLcPeriod"/>
            </a:pPr>
            <a:endParaRPr lang="id-ID" dirty="0"/>
          </a:p>
          <a:p>
            <a:pPr>
              <a:buFont typeface="+mj-lt"/>
              <a:buAutoNum type="alphaLcPeriod"/>
            </a:pPr>
            <a:r>
              <a:rPr lang="id-ID" dirty="0"/>
              <a:t>Berapa waktu tercepat untuk menyelesaikan seluruh proyek?</a:t>
            </a:r>
          </a:p>
          <a:p>
            <a:pPr>
              <a:buFont typeface="+mj-lt"/>
              <a:buAutoNum type="alphaLcPeriod"/>
            </a:pPr>
            <a:r>
              <a:rPr lang="id-ID" dirty="0"/>
              <a:t>Manakah jalur kritisnya?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606" y="3246551"/>
            <a:ext cx="3934044" cy="23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0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13857" y="881736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 8.24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Jalur Kritis 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– Metode CPM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1320120" y="1654849"/>
            <a:ext cx="3970337" cy="2263775"/>
            <a:chOff x="1058863" y="1307068"/>
            <a:chExt cx="3970337" cy="2262664"/>
          </a:xfrm>
        </p:grpSpPr>
        <p:sp>
          <p:nvSpPr>
            <p:cNvPr id="6" name="Oval 2"/>
            <p:cNvSpPr>
              <a:spLocks noChangeArrowheads="1"/>
            </p:cNvSpPr>
            <p:nvPr/>
          </p:nvSpPr>
          <p:spPr bwMode="auto">
            <a:xfrm>
              <a:off x="1105068" y="1390650"/>
              <a:ext cx="457185" cy="457200"/>
            </a:xfrm>
            <a:prstGeom prst="ellipse">
              <a:avLst/>
            </a:prstGeom>
            <a:solidFill>
              <a:srgbClr val="33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id-ID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2895600" y="3048000"/>
              <a:ext cx="457185" cy="457200"/>
            </a:xfrm>
            <a:prstGeom prst="ellipse">
              <a:avLst/>
            </a:prstGeom>
            <a:solidFill>
              <a:srgbClr val="33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id-ID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1105068" y="3048000"/>
              <a:ext cx="457185" cy="457200"/>
            </a:xfrm>
            <a:prstGeom prst="ellipse">
              <a:avLst/>
            </a:prstGeom>
            <a:solidFill>
              <a:srgbClr val="33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0" lang="id-ID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895600" y="1390650"/>
              <a:ext cx="457185" cy="457200"/>
            </a:xfrm>
            <a:prstGeom prst="ellipse">
              <a:avLst/>
            </a:prstGeom>
            <a:solidFill>
              <a:srgbClr val="33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id-ID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4572015" y="1390650"/>
              <a:ext cx="457185" cy="457200"/>
            </a:xfrm>
            <a:prstGeom prst="ellipse">
              <a:avLst/>
            </a:prstGeom>
            <a:solidFill>
              <a:srgbClr val="3333CC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ctr" anchorCtr="1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0" lang="id-ID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8"/>
            <p:cNvCxnSpPr>
              <a:cxnSpLocks noChangeShapeType="1"/>
              <a:stCxn id="6" idx="6"/>
              <a:endCxn id="9" idx="2"/>
            </p:cNvCxnSpPr>
            <p:nvPr/>
          </p:nvCxnSpPr>
          <p:spPr bwMode="auto">
            <a:xfrm>
              <a:off x="1562253" y="1619250"/>
              <a:ext cx="1333347" cy="1588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Arrow Connector 9"/>
            <p:cNvCxnSpPr>
              <a:cxnSpLocks noChangeShapeType="1"/>
              <a:stCxn id="6" idx="4"/>
              <a:endCxn id="8" idx="0"/>
            </p:cNvCxnSpPr>
            <p:nvPr/>
          </p:nvCxnSpPr>
          <p:spPr bwMode="auto">
            <a:xfrm rot="5400000">
              <a:off x="733586" y="2447925"/>
              <a:ext cx="1200150" cy="1588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Straight Arrow Connector 12"/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rot="5400000" flipH="1" flipV="1">
              <a:off x="1561896" y="1714299"/>
              <a:ext cx="1334060" cy="1467253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Arrow Connector 15"/>
            <p:cNvCxnSpPr>
              <a:cxnSpLocks noChangeShapeType="1"/>
              <a:stCxn id="8" idx="6"/>
              <a:endCxn id="7" idx="2"/>
            </p:cNvCxnSpPr>
            <p:nvPr/>
          </p:nvCxnSpPr>
          <p:spPr bwMode="auto">
            <a:xfrm>
              <a:off x="1562253" y="3276600"/>
              <a:ext cx="1333347" cy="1588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18"/>
            <p:cNvCxnSpPr>
              <a:cxnSpLocks noChangeShapeType="1"/>
              <a:stCxn id="7" idx="0"/>
              <a:endCxn id="9" idx="4"/>
            </p:cNvCxnSpPr>
            <p:nvPr/>
          </p:nvCxnSpPr>
          <p:spPr bwMode="auto">
            <a:xfrm rot="5400000" flipH="1" flipV="1">
              <a:off x="2524118" y="2447925"/>
              <a:ext cx="1200150" cy="1588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1"/>
            <p:cNvCxnSpPr>
              <a:cxnSpLocks noChangeShapeType="1"/>
              <a:stCxn id="9" idx="6"/>
              <a:endCxn id="10" idx="2"/>
            </p:cNvCxnSpPr>
            <p:nvPr/>
          </p:nvCxnSpPr>
          <p:spPr bwMode="auto">
            <a:xfrm>
              <a:off x="3352785" y="1619250"/>
              <a:ext cx="1219230" cy="1588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24"/>
            <p:cNvSpPr txBox="1">
              <a:spLocks noChangeArrowheads="1"/>
            </p:cNvSpPr>
            <p:nvPr/>
          </p:nvSpPr>
          <p:spPr bwMode="auto">
            <a:xfrm>
              <a:off x="2057400" y="1307068"/>
              <a:ext cx="31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0" lang="id-ID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1058863" y="2209800"/>
              <a:ext cx="31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id-ID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26"/>
            <p:cNvSpPr txBox="1">
              <a:spLocks noChangeArrowheads="1"/>
            </p:cNvSpPr>
            <p:nvPr/>
          </p:nvSpPr>
          <p:spPr bwMode="auto">
            <a:xfrm>
              <a:off x="2217901" y="2286000"/>
              <a:ext cx="31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0" lang="id-ID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27"/>
            <p:cNvSpPr txBox="1">
              <a:spLocks noChangeArrowheads="1"/>
            </p:cNvSpPr>
            <p:nvPr/>
          </p:nvSpPr>
          <p:spPr bwMode="auto">
            <a:xfrm>
              <a:off x="3810000" y="1611868"/>
              <a:ext cx="31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id-ID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8"/>
            <p:cNvSpPr txBox="1">
              <a:spLocks noChangeArrowheads="1"/>
            </p:cNvSpPr>
            <p:nvPr/>
          </p:nvSpPr>
          <p:spPr bwMode="auto">
            <a:xfrm>
              <a:off x="3200400" y="2209800"/>
              <a:ext cx="31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0" lang="id-ID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9"/>
            <p:cNvSpPr txBox="1">
              <a:spLocks noChangeArrowheads="1"/>
            </p:cNvSpPr>
            <p:nvPr/>
          </p:nvSpPr>
          <p:spPr bwMode="auto">
            <a:xfrm>
              <a:off x="2125504" y="3200400"/>
              <a:ext cx="3128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id-ID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61257" y="34833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4985657" y="2710536"/>
            <a:ext cx="3984625" cy="132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6600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Mencari ES (Earlier Start) :</a:t>
            </a:r>
          </a:p>
          <a:p>
            <a:pPr marL="177800" indent="-177800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Dimulai dari node awal (node 1)</a:t>
            </a:r>
          </a:p>
          <a:p>
            <a:pPr marL="177800" indent="-177800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 node awal = 0</a:t>
            </a:r>
          </a:p>
          <a:p>
            <a:pPr marL="177800" indent="-177800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06014"/>
              </p:ext>
            </p:extLst>
          </p:nvPr>
        </p:nvGraphicFramePr>
        <p:xfrm>
          <a:off x="5231720" y="3624936"/>
          <a:ext cx="21637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r:id="rId3" imgW="1307532" imgH="304668" progId="Equation.DSMT4">
                  <p:embed/>
                </p:oleObj>
              </mc:Choice>
              <mc:Fallback>
                <p:oleObj r:id="rId3" imgW="1307532" imgH="304668" progId="Equation.DSMT4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1720" y="3624936"/>
                        <a:ext cx="2163762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37"/>
          <p:cNvSpPr>
            <a:spLocks noChangeArrowheads="1"/>
          </p:cNvSpPr>
          <p:nvPr/>
        </p:nvSpPr>
        <p:spPr bwMode="auto">
          <a:xfrm>
            <a:off x="3182257" y="1281786"/>
            <a:ext cx="406400" cy="438150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Isosceles Triangle 38"/>
          <p:cNvSpPr>
            <a:spLocks noChangeArrowheads="1"/>
          </p:cNvSpPr>
          <p:nvPr/>
        </p:nvSpPr>
        <p:spPr bwMode="auto">
          <a:xfrm>
            <a:off x="3156857" y="653136"/>
            <a:ext cx="457200" cy="533400"/>
          </a:xfrm>
          <a:prstGeom prst="triangle">
            <a:avLst>
              <a:gd name="adj" fmla="val 50000"/>
            </a:avLst>
          </a:prstGeom>
          <a:solidFill>
            <a:srgbClr val="FF99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261257" y="34833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4985657" y="4082136"/>
            <a:ext cx="4027488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Mencari LC (Latest Completion) :</a:t>
            </a:r>
          </a:p>
          <a:p>
            <a:pPr marL="177800" indent="-177800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Dimulai dari node akhir (node 5)</a:t>
            </a:r>
          </a:p>
          <a:p>
            <a:pPr marL="177800" indent="-177800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LC node akhir = ES node akhir</a:t>
            </a:r>
          </a:p>
          <a:p>
            <a:pPr marL="177800" indent="-177800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539159"/>
              </p:ext>
            </p:extLst>
          </p:nvPr>
        </p:nvGraphicFramePr>
        <p:xfrm>
          <a:off x="5214257" y="4996536"/>
          <a:ext cx="216376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r:id="rId5" imgW="1307532" imgH="317362" progId="Equation.DSMT4">
                  <p:embed/>
                </p:oleObj>
              </mc:Choice>
              <mc:Fallback>
                <p:oleObj r:id="rId5" imgW="1307532" imgH="317362" progId="Equation.DSMT4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257" y="4996536"/>
                        <a:ext cx="2163763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56"/>
          <p:cNvSpPr txBox="1">
            <a:spLocks noChangeArrowheads="1"/>
          </p:cNvSpPr>
          <p:nvPr/>
        </p:nvSpPr>
        <p:spPr bwMode="auto">
          <a:xfrm>
            <a:off x="947057" y="5225136"/>
            <a:ext cx="3703638" cy="400050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altLang="id-ID" sz="2000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id-ID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max (0+3, 2+5, 3+3) = 7</a:t>
            </a:r>
            <a:endParaRPr lang="id-ID" altLang="id-ID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57"/>
          <p:cNvSpPr txBox="1">
            <a:spLocks noChangeArrowheads="1"/>
          </p:cNvSpPr>
          <p:nvPr/>
        </p:nvSpPr>
        <p:spPr bwMode="auto">
          <a:xfrm>
            <a:off x="947057" y="4310736"/>
            <a:ext cx="2867025" cy="4000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en-US" altLang="id-ID" sz="2000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id-ID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min (7-5, 4-1) = 2</a:t>
            </a:r>
            <a:endParaRPr lang="id-ID" altLang="id-ID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58"/>
          <p:cNvSpPr txBox="1">
            <a:spLocks noChangeArrowheads="1"/>
          </p:cNvSpPr>
          <p:nvPr/>
        </p:nvSpPr>
        <p:spPr bwMode="auto">
          <a:xfrm>
            <a:off x="947057" y="4767936"/>
            <a:ext cx="2867025" cy="400050"/>
          </a:xfrm>
          <a:prstGeom prst="rect">
            <a:avLst/>
          </a:prstGeom>
          <a:solidFill>
            <a:srgbClr val="FF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  <a:r>
              <a:rPr lang="en-US" altLang="id-ID" sz="2000" baseline="-25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id-ID"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min (7-3, 2-2) = 0</a:t>
            </a:r>
            <a:endParaRPr lang="id-ID" altLang="id-ID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7"/>
          <p:cNvSpPr>
            <a:spLocks noChangeArrowheads="1"/>
          </p:cNvSpPr>
          <p:nvPr/>
        </p:nvSpPr>
        <p:spPr bwMode="auto">
          <a:xfrm>
            <a:off x="5392057" y="2043786"/>
            <a:ext cx="406400" cy="438150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Isosceles Triangle 38"/>
          <p:cNvSpPr>
            <a:spLocks noChangeArrowheads="1"/>
          </p:cNvSpPr>
          <p:nvPr/>
        </p:nvSpPr>
        <p:spPr bwMode="auto">
          <a:xfrm>
            <a:off x="5366657" y="1415136"/>
            <a:ext cx="457200" cy="533400"/>
          </a:xfrm>
          <a:prstGeom prst="triangle">
            <a:avLst>
              <a:gd name="adj" fmla="val 50000"/>
            </a:avLst>
          </a:prstGeom>
          <a:solidFill>
            <a:srgbClr val="FF99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3715657" y="3720186"/>
            <a:ext cx="406400" cy="438150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Isosceles Triangle 38"/>
          <p:cNvSpPr>
            <a:spLocks noChangeArrowheads="1"/>
          </p:cNvSpPr>
          <p:nvPr/>
        </p:nvSpPr>
        <p:spPr bwMode="auto">
          <a:xfrm>
            <a:off x="3690257" y="3091536"/>
            <a:ext cx="457200" cy="533400"/>
          </a:xfrm>
          <a:prstGeom prst="triangle">
            <a:avLst>
              <a:gd name="adj" fmla="val 50000"/>
            </a:avLst>
          </a:prstGeom>
          <a:solidFill>
            <a:srgbClr val="FF99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870857" y="3624936"/>
            <a:ext cx="406400" cy="438150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Isosceles Triangle 38"/>
          <p:cNvSpPr>
            <a:spLocks noChangeArrowheads="1"/>
          </p:cNvSpPr>
          <p:nvPr/>
        </p:nvSpPr>
        <p:spPr bwMode="auto">
          <a:xfrm>
            <a:off x="845457" y="2996286"/>
            <a:ext cx="457200" cy="533400"/>
          </a:xfrm>
          <a:prstGeom prst="triangle">
            <a:avLst>
              <a:gd name="adj" fmla="val 50000"/>
            </a:avLst>
          </a:prstGeom>
          <a:solidFill>
            <a:srgbClr val="FF99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870857" y="1567536"/>
            <a:ext cx="406400" cy="438150"/>
          </a:xfrm>
          <a:prstGeom prst="rect">
            <a:avLst/>
          </a:prstGeom>
          <a:solidFill>
            <a:srgbClr val="99FF66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Isosceles Triangle 38"/>
          <p:cNvSpPr>
            <a:spLocks noChangeArrowheads="1"/>
          </p:cNvSpPr>
          <p:nvPr/>
        </p:nvSpPr>
        <p:spPr bwMode="auto">
          <a:xfrm>
            <a:off x="845457" y="938886"/>
            <a:ext cx="457200" cy="533400"/>
          </a:xfrm>
          <a:prstGeom prst="triangle">
            <a:avLst>
              <a:gd name="adj" fmla="val 50000"/>
            </a:avLst>
          </a:prstGeom>
          <a:solidFill>
            <a:srgbClr val="FF99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0" lang="id-ID" altLang="id-ID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9"/>
          <p:cNvCxnSpPr>
            <a:cxnSpLocks noChangeShapeType="1"/>
          </p:cNvCxnSpPr>
          <p:nvPr/>
        </p:nvCxnSpPr>
        <p:spPr bwMode="auto">
          <a:xfrm rot="5400000">
            <a:off x="995476" y="2804992"/>
            <a:ext cx="1200150" cy="158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1823357" y="2072361"/>
            <a:ext cx="1333500" cy="146685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Arrow Connector 21"/>
          <p:cNvCxnSpPr>
            <a:cxnSpLocks noChangeShapeType="1"/>
          </p:cNvCxnSpPr>
          <p:nvPr/>
        </p:nvCxnSpPr>
        <p:spPr bwMode="auto">
          <a:xfrm>
            <a:off x="3614057" y="1977111"/>
            <a:ext cx="1219200" cy="158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56"/>
          <p:cNvSpPr txBox="1">
            <a:spLocks noChangeArrowheads="1"/>
          </p:cNvSpPr>
          <p:nvPr/>
        </p:nvSpPr>
        <p:spPr bwMode="auto">
          <a:xfrm>
            <a:off x="870857" y="6284682"/>
            <a:ext cx="6105525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altLang="id-ID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tercepat</a:t>
            </a:r>
            <a:r>
              <a:rPr lang="en-US" altLang="id-ID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penyelesaian</a:t>
            </a:r>
            <a:r>
              <a:rPr lang="en-US" altLang="id-ID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seluruh</a:t>
            </a:r>
            <a:r>
              <a:rPr lang="en-US" altLang="id-ID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proyek</a:t>
            </a:r>
            <a:r>
              <a:rPr lang="en-US" altLang="id-ID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9 </a:t>
            </a:r>
            <a:r>
              <a:rPr lang="en-US" altLang="id-ID" sz="20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endParaRPr lang="id-ID" altLang="id-ID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944382" y="5529936"/>
            <a:ext cx="4079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Jalur kritis : node dengan ES = LC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677334" y="2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</p:spTree>
    <p:extLst>
      <p:ext uri="{BB962C8B-B14F-4D97-AF65-F5344CB8AC3E}">
        <p14:creationId xmlns:p14="http://schemas.microsoft.com/office/powerpoint/2010/main" val="28956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6" grpId="0" animBg="1"/>
      <p:bldP spid="27" grpId="0" animBg="1"/>
      <p:bldP spid="29" grpId="0" build="p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713240"/>
          </a:xfrm>
        </p:spPr>
        <p:txBody>
          <a:bodyPr/>
          <a:lstStyle/>
          <a:p>
            <a:r>
              <a:rPr lang="id-ID" dirty="0"/>
              <a:t>Carilah jalur kritis jaringan proyek Gambar di bawah ini. Berapa waktu tercepat penyelesaian seluruh proyek?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04020"/>
            <a:ext cx="6993798" cy="36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8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1" y="558799"/>
            <a:ext cx="7634266" cy="58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4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17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70421"/>
            <a:ext cx="8596668" cy="1090611"/>
          </a:xfrm>
        </p:spPr>
        <p:txBody>
          <a:bodyPr/>
          <a:lstStyle/>
          <a:p>
            <a:r>
              <a:rPr lang="id-ID" dirty="0"/>
              <a:t>Jalur kritisnya bukan 1 – 2 – 3 – 5 - 7 </a:t>
            </a:r>
          </a:p>
          <a:p>
            <a:r>
              <a:rPr lang="id-ID" dirty="0"/>
              <a:t>Jalur kritisnya adalah 1 – 2 – 3 – 4 – 5 - 7 karena titik 4 juga harus masuk dalam jalur kritis.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91221"/>
            <a:ext cx="7278274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4059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id-ID" sz="6000" b="1" dirty="0"/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626154"/>
          </a:xfrm>
        </p:spPr>
        <p:txBody>
          <a:bodyPr/>
          <a:lstStyle/>
          <a:p>
            <a:r>
              <a:rPr lang="id-ID" dirty="0"/>
              <a:t>Ujilah apakah graf berarah pada Gambar memuat sirkuit berarah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68" y="3118534"/>
            <a:ext cx="7130522" cy="31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5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510040"/>
          </a:xfrm>
        </p:spPr>
        <p:txBody>
          <a:bodyPr/>
          <a:lstStyle/>
          <a:p>
            <a:r>
              <a:rPr lang="id-ID" dirty="0"/>
              <a:t>Matrik hubung W untuk menyatakan graf adalah sebagai berikut: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2670630"/>
            <a:ext cx="5196116" cy="40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3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27" y="1240971"/>
            <a:ext cx="7306060" cy="44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3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1" y="1371601"/>
            <a:ext cx="8622506" cy="4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604710"/>
            <a:ext cx="7228116" cy="59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57507"/>
            <a:ext cx="8596668" cy="2266268"/>
          </a:xfrm>
        </p:spPr>
        <p:txBody>
          <a:bodyPr/>
          <a:lstStyle/>
          <a:p>
            <a:r>
              <a:rPr lang="id-ID" dirty="0"/>
              <a:t>Karena tinggal sebuah titi v</a:t>
            </a:r>
            <a:r>
              <a:rPr lang="id-ID" baseline="-25000" dirty="0"/>
              <a:t>7</a:t>
            </a:r>
            <a:r>
              <a:rPr lang="id-ID" dirty="0"/>
              <a:t>, maka iterasi dihentikan.</a:t>
            </a:r>
          </a:p>
          <a:p>
            <a:r>
              <a:rPr lang="id-ID" dirty="0"/>
              <a:t>T = { v</a:t>
            </a:r>
            <a:r>
              <a:rPr lang="id-ID" baseline="-25000" dirty="0"/>
              <a:t>1</a:t>
            </a:r>
            <a:r>
              <a:rPr lang="id-ID" dirty="0"/>
              <a:t>, v</a:t>
            </a:r>
            <a:r>
              <a:rPr lang="id-ID" baseline="-25000" dirty="0"/>
              <a:t>3</a:t>
            </a:r>
            <a:r>
              <a:rPr lang="id-ID" dirty="0"/>
              <a:t>, v</a:t>
            </a:r>
            <a:r>
              <a:rPr lang="id-ID" baseline="-25000" dirty="0"/>
              <a:t>2</a:t>
            </a:r>
            <a:r>
              <a:rPr lang="id-ID" dirty="0"/>
              <a:t>, v</a:t>
            </a:r>
            <a:r>
              <a:rPr lang="id-ID" baseline="-25000" dirty="0"/>
              <a:t>5</a:t>
            </a:r>
            <a:r>
              <a:rPr lang="id-ID" dirty="0"/>
              <a:t>, v</a:t>
            </a:r>
            <a:r>
              <a:rPr lang="id-ID" baseline="-25000" dirty="0"/>
              <a:t>4</a:t>
            </a:r>
            <a:r>
              <a:rPr lang="id-ID" dirty="0"/>
              <a:t>, v</a:t>
            </a:r>
            <a:r>
              <a:rPr lang="id-ID" baseline="-25000" dirty="0"/>
              <a:t>6</a:t>
            </a:r>
            <a:r>
              <a:rPr lang="id-ID" dirty="0"/>
              <a:t>, v</a:t>
            </a:r>
            <a:r>
              <a:rPr lang="id-ID" baseline="-25000" dirty="0"/>
              <a:t>7</a:t>
            </a:r>
            <a:r>
              <a:rPr lang="id-ID" dirty="0"/>
              <a:t> }</a:t>
            </a:r>
          </a:p>
          <a:p>
            <a:r>
              <a:rPr lang="id-ID" dirty="0"/>
              <a:t>Gambar dari soal contoh 8.17 dapat digambarkan dalam bentuk terurut topologi seperti Gambar dibawah ini.</a:t>
            </a:r>
          </a:p>
          <a:p>
            <a:r>
              <a:rPr lang="id-ID" dirty="0"/>
              <a:t>Tampak bahwa semua titik seolah-olah dapat diurutkan sedemikian hingga semua garisnya mengarah ke kanan.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46" y="3548743"/>
            <a:ext cx="7692644" cy="196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128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7787</TotalTime>
  <Words>593</Words>
  <Application>Microsoft Office PowerPoint</Application>
  <PresentationFormat>Widescreen</PresentationFormat>
  <Paragraphs>95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Times New Roman</vt:lpstr>
      <vt:lpstr>Trebuchet MS</vt:lpstr>
      <vt:lpstr>Wingdings 3</vt:lpstr>
      <vt:lpstr>Facet</vt:lpstr>
      <vt:lpstr>MathType 5.0 Equation</vt:lpstr>
      <vt:lpstr>Riset Operasional Pertemuan 12:  “Model Jaringan (Lanjutan) – File ke 2”</vt:lpstr>
      <vt:lpstr>8.3.3 Jalur Terpendek pada Graf Berarah Tanpa Sirkuit</vt:lpstr>
      <vt:lpstr>PowerPoint Presentation</vt:lpstr>
      <vt:lpstr>Contoh 8.17</vt:lpstr>
      <vt:lpstr>Penyelesaian </vt:lpstr>
      <vt:lpstr>PowerPoint Presentation</vt:lpstr>
      <vt:lpstr>PowerPoint Presentation</vt:lpstr>
      <vt:lpstr>PowerPoint Presentation</vt:lpstr>
      <vt:lpstr>PowerPoint Presentation</vt:lpstr>
      <vt:lpstr>8.4 Manajemen Proyek 8.4.1 Proyek</vt:lpstr>
      <vt:lpstr>Contoh 8.21</vt:lpstr>
      <vt:lpstr>PowerPoint Presentation</vt:lpstr>
      <vt:lpstr>PowerPoint Presentation</vt:lpstr>
      <vt:lpstr>8.4.2 Pembuatan Jaringan Proyek</vt:lpstr>
      <vt:lpstr>Contoh 8.22</vt:lpstr>
      <vt:lpstr>Penyelesaian</vt:lpstr>
      <vt:lpstr>PowerPoint Presentation</vt:lpstr>
      <vt:lpstr>PowerPoint Presentation</vt:lpstr>
      <vt:lpstr>PowerPoint Presentation</vt:lpstr>
      <vt:lpstr>PowerPoint Presentation</vt:lpstr>
      <vt:lpstr>Contoh 8.23</vt:lpstr>
      <vt:lpstr>Penyelesaian</vt:lpstr>
      <vt:lpstr>PowerPoint Presentation</vt:lpstr>
      <vt:lpstr>8.4.3 Metode Jalur Kritis (CPM)</vt:lpstr>
      <vt:lpstr>PowerPoint Presentation</vt:lpstr>
      <vt:lpstr>PowerPoint Presentation</vt:lpstr>
      <vt:lpstr>Contoh 8.24</vt:lpstr>
      <vt:lpstr>Penyelesaian</vt:lpstr>
      <vt:lpstr>Contoh 8.25</vt:lpstr>
      <vt:lpstr>Penyelesaian</vt:lpstr>
      <vt:lpstr>SELESAI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533</cp:revision>
  <dcterms:created xsi:type="dcterms:W3CDTF">2016-07-29T15:07:22Z</dcterms:created>
  <dcterms:modified xsi:type="dcterms:W3CDTF">2020-10-27T08:20:12Z</dcterms:modified>
</cp:coreProperties>
</file>